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3" r:id="rId1"/>
  </p:sldMasterIdLst>
  <p:notesMasterIdLst>
    <p:notesMasterId r:id="rId21"/>
  </p:notesMasterIdLst>
  <p:handoutMasterIdLst>
    <p:handoutMasterId r:id="rId22"/>
  </p:handoutMasterIdLst>
  <p:sldIdLst>
    <p:sldId id="316" r:id="rId2"/>
    <p:sldId id="499" r:id="rId3"/>
    <p:sldId id="506" r:id="rId4"/>
    <p:sldId id="502" r:id="rId5"/>
    <p:sldId id="517" r:id="rId6"/>
    <p:sldId id="511" r:id="rId7"/>
    <p:sldId id="507" r:id="rId8"/>
    <p:sldId id="508" r:id="rId9"/>
    <p:sldId id="509" r:id="rId10"/>
    <p:sldId id="510" r:id="rId11"/>
    <p:sldId id="503" r:id="rId12"/>
    <p:sldId id="504" r:id="rId13"/>
    <p:sldId id="513" r:id="rId14"/>
    <p:sldId id="516" r:id="rId15"/>
    <p:sldId id="514" r:id="rId16"/>
    <p:sldId id="515" r:id="rId17"/>
    <p:sldId id="518" r:id="rId18"/>
    <p:sldId id="500" r:id="rId19"/>
    <p:sldId id="512" r:id="rId20"/>
  </p:sldIdLst>
  <p:sldSz cx="9144000" cy="6858000" type="screen4x3"/>
  <p:notesSz cx="6858000" cy="92964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715617EC-131C-45E1-88E4-1607D223106F}">
          <p14:sldIdLst>
            <p14:sldId id="316"/>
            <p14:sldId id="499"/>
            <p14:sldId id="506"/>
            <p14:sldId id="502"/>
            <p14:sldId id="517"/>
            <p14:sldId id="511"/>
            <p14:sldId id="507"/>
            <p14:sldId id="508"/>
            <p14:sldId id="509"/>
            <p14:sldId id="510"/>
            <p14:sldId id="503"/>
            <p14:sldId id="504"/>
            <p14:sldId id="513"/>
            <p14:sldId id="516"/>
            <p14:sldId id="514"/>
            <p14:sldId id="515"/>
            <p14:sldId id="518"/>
            <p14:sldId id="500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417">
          <p15:clr>
            <a:srgbClr val="A4A3A4"/>
          </p15:clr>
        </p15:guide>
        <p15:guide id="3" orient="horz" pos="6">
          <p15:clr>
            <a:srgbClr val="A4A3A4"/>
          </p15:clr>
        </p15:guide>
        <p15:guide id="4" orient="horz" pos="312" userDrawn="1">
          <p15:clr>
            <a:srgbClr val="A4A3A4"/>
          </p15:clr>
        </p15:guide>
        <p15:guide id="5" orient="horz" pos="552" userDrawn="1">
          <p15:clr>
            <a:srgbClr val="A4A3A4"/>
          </p15:clr>
        </p15:guide>
        <p15:guide id="6" orient="horz" pos="3912" userDrawn="1">
          <p15:clr>
            <a:srgbClr val="A4A3A4"/>
          </p15:clr>
        </p15:guide>
        <p15:guide id="7" orient="horz" pos="3960" userDrawn="1">
          <p15:clr>
            <a:srgbClr val="A4A3A4"/>
          </p15:clr>
        </p15:guide>
        <p15:guide id="8" orient="horz" pos="1072">
          <p15:clr>
            <a:srgbClr val="A4A3A4"/>
          </p15:clr>
        </p15:guide>
        <p15:guide id="9" pos="5442">
          <p15:clr>
            <a:srgbClr val="A4A3A4"/>
          </p15:clr>
        </p15:guide>
        <p15:guide id="10" pos="2879">
          <p15:clr>
            <a:srgbClr val="A4A3A4"/>
          </p15:clr>
        </p15:guide>
        <p15:guide id="11" pos="312" userDrawn="1">
          <p15:clr>
            <a:srgbClr val="A4A3A4"/>
          </p15:clr>
        </p15:guide>
        <p15:guide id="12">
          <p15:clr>
            <a:srgbClr val="A4A3A4"/>
          </p15:clr>
        </p15:guide>
        <p15:guide id="13" pos="5520" userDrawn="1">
          <p15:clr>
            <a:srgbClr val="A4A3A4"/>
          </p15:clr>
        </p15:guide>
        <p15:guide id="14" pos="240" userDrawn="1">
          <p15:clr>
            <a:srgbClr val="A4A3A4"/>
          </p15:clr>
        </p15:guide>
        <p15:guide id="15" orient="horz" pos="2400">
          <p15:clr>
            <a:srgbClr val="A4A3A4"/>
          </p15:clr>
        </p15:guide>
        <p15:guide id="16" orient="horz" pos="4272">
          <p15:clr>
            <a:srgbClr val="A4A3A4"/>
          </p15:clr>
        </p15:guide>
        <p15:guide id="17" orient="horz" pos="3936">
          <p15:clr>
            <a:srgbClr val="A4A3A4"/>
          </p15:clr>
        </p15:guide>
        <p15:guide id="19" pos="5424">
          <p15:clr>
            <a:srgbClr val="A4A3A4"/>
          </p15:clr>
        </p15:guide>
        <p15:guide id="20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E8A"/>
    <a:srgbClr val="FFB600"/>
    <a:srgbClr val="709A92"/>
    <a:srgbClr val="489A1F"/>
    <a:srgbClr val="7B907A"/>
    <a:srgbClr val="8EDEA9"/>
    <a:srgbClr val="5F5F5F"/>
    <a:srgbClr val="F6FAFA"/>
    <a:srgbClr val="F1EFE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2" autoAdjust="0"/>
    <p:restoredTop sz="68941" autoAdjust="0"/>
  </p:normalViewPr>
  <p:slideViewPr>
    <p:cSldViewPr snapToGrid="0" snapToObjects="1" showGuides="1">
      <p:cViewPr varScale="1">
        <p:scale>
          <a:sx n="51" d="100"/>
          <a:sy n="51" d="100"/>
        </p:scale>
        <p:origin x="2238" y="72"/>
      </p:cViewPr>
      <p:guideLst>
        <p:guide orient="horz"/>
        <p:guide orient="horz" pos="2417"/>
        <p:guide orient="horz" pos="6"/>
        <p:guide orient="horz" pos="312"/>
        <p:guide orient="horz" pos="552"/>
        <p:guide orient="horz" pos="3912"/>
        <p:guide orient="horz" pos="3960"/>
        <p:guide orient="horz" pos="1072"/>
        <p:guide pos="5442"/>
        <p:guide pos="2879"/>
        <p:guide pos="312"/>
        <p:guide/>
        <p:guide pos="5520"/>
        <p:guide pos="240"/>
        <p:guide orient="horz" pos="2400"/>
        <p:guide orient="horz" pos="4272"/>
        <p:guide orient="horz" pos="3936"/>
        <p:guide pos="5424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192" y="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414" y="3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fld id="{8C9B931B-CF42-4382-A255-A0C74A3C5D74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661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414" y="8830661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70AE011E-C414-4613-84AC-A04C53F4B1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4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8E10E6FD-89E2-4AFA-9E55-414523EEFAA0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8579CAE5-D6A1-424E-AFD7-AA0006A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41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9750" indent="-177800" algn="l" defTabSz="914400" rtl="0" eaLnBrk="1" latinLnBrk="0" hangingPunct="1"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35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6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9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7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7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5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6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5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6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7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2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69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4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2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1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6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6" name="frame line"/>
          <p:cNvCxnSpPr/>
          <p:nvPr userDrawn="1"/>
        </p:nvCxnSpPr>
        <p:spPr>
          <a:xfrm rot="5400000" flipH="1" flipV="1">
            <a:off x="4431493" y="-3536947"/>
            <a:ext cx="180000" cy="8244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3238" y="1376364"/>
            <a:ext cx="8137525" cy="483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7446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4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frame line"/>
          <p:cNvCxnSpPr/>
          <p:nvPr userDrawn="1"/>
        </p:nvCxnSpPr>
        <p:spPr>
          <a:xfrm rot="5400000" flipH="1" flipV="1">
            <a:off x="4431493" y="-3536947"/>
            <a:ext cx="180000" cy="8244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15633698"/>
              </p:ext>
            </p:extLst>
          </p:nvPr>
        </p:nvGraphicFramePr>
        <p:xfrm>
          <a:off x="1468" y="1590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19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1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" y="1590"/>
                        <a:ext cx="146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000" b="1" i="1" baseline="0" dirty="0" smtClean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414332" y="634380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B9672E09-04F9-4AE8-8250-9FD11E4AD5E0}" type="slidenum">
              <a:rPr lang="en-GB" sz="800" smtClean="0"/>
              <a:pPr algn="r"/>
              <a:t>‹#›</a:t>
            </a:fld>
            <a:endParaRPr lang="en-GB" sz="800" dirty="0" smtClean="0"/>
          </a:p>
        </p:txBody>
      </p:sp>
      <p:cxnSp>
        <p:nvCxnSpPr>
          <p:cNvPr id="12" name="frame line bottom"/>
          <p:cNvCxnSpPr/>
          <p:nvPr/>
        </p:nvCxnSpPr>
        <p:spPr>
          <a:xfrm rot="5400000" flipH="1" flipV="1">
            <a:off x="4566659" y="2284858"/>
            <a:ext cx="0" cy="8136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300"/>
        </a:lnSpc>
        <a:spcBef>
          <a:spcPct val="0"/>
        </a:spcBef>
        <a:spcAft>
          <a:spcPts val="0"/>
        </a:spcAft>
        <a:buNone/>
        <a:defRPr sz="20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5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717550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717550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2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8.xml"/><Relationship Id="rId7" Type="http://schemas.openxmlformats.org/officeDocument/2006/relationships/image" Target="../media/image2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0.xml"/><Relationship Id="rId7" Type="http://schemas.openxmlformats.org/officeDocument/2006/relationships/image" Target="../media/image2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2.xml"/><Relationship Id="rId7" Type="http://schemas.openxmlformats.org/officeDocument/2006/relationships/image" Target="../media/image2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4.xml"/><Relationship Id="rId7" Type="http://schemas.openxmlformats.org/officeDocument/2006/relationships/image" Target="../media/image2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6.xml"/><Relationship Id="rId7" Type="http://schemas.openxmlformats.org/officeDocument/2006/relationships/image" Target="../media/image2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8.xml"/><Relationship Id="rId7" Type="http://schemas.openxmlformats.org/officeDocument/2006/relationships/image" Target="../media/image2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0.xml"/><Relationship Id="rId7" Type="http://schemas.openxmlformats.org/officeDocument/2006/relationships/image" Target="../media/image2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2.xml"/><Relationship Id="rId7" Type="http://schemas.openxmlformats.org/officeDocument/2006/relationships/image" Target="../media/image2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2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openxmlformats.org/officeDocument/2006/relationships/image" Target="../media/image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image" Target="../media/image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8.xml"/><Relationship Id="rId7" Type="http://schemas.openxmlformats.org/officeDocument/2006/relationships/image" Target="../media/image2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0.xml"/><Relationship Id="rId7" Type="http://schemas.openxmlformats.org/officeDocument/2006/relationships/image" Target="../media/image2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2.xml"/><Relationship Id="rId7" Type="http://schemas.openxmlformats.org/officeDocument/2006/relationships/image" Target="../media/image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38135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1" dirty="0" smtClean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24" y="338203"/>
            <a:ext cx="8869680" cy="61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9751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84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Staten Island – Shot Gun Blast 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4" y="1562100"/>
            <a:ext cx="6372225" cy="42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849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21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Restaurant Algorithm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352419" y="1238491"/>
            <a:ext cx="8439160" cy="419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Created bins based on Health Grade, Rat Sightings by Zip Code, Count of Critical Violations.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Assigned value based on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Dole out the least amount of weight to Health Grade(3 pts) and the most weight to Rat Sightings (5pts) and Count of Critical Violations (5pts).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Possible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Score = 13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Score = Heath Grade + Rat Sightings + Count of Critical Violations/Total Possible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Sorted Score in descending order to determine “Top 5” dirtiest restaurants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56097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47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Manhattan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39" y="2881295"/>
            <a:ext cx="850392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091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1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Bronx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2671761"/>
            <a:ext cx="8686800" cy="16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04525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75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Brooklyn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700321"/>
            <a:ext cx="8595360" cy="16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5275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1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Queens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59" y="2886065"/>
            <a:ext cx="8321040" cy="13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76297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5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Staten Island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99" y="2895600"/>
            <a:ext cx="8229600" cy="15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138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5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Dirtiest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Restaurants </a:t>
            </a:r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by Cuisine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733658"/>
            <a:ext cx="8686800" cy="16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20551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53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the Analysis Found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black">
          <a:xfrm>
            <a:off x="352419" y="1238491"/>
            <a:ext cx="8439160" cy="209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 distribution between rat sightings and critical violations.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Determined  if there is a correlation between rat sightings and critical violations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Top 7 dirtiest restaurants in NYC are: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54" y="3333750"/>
            <a:ext cx="806648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86861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8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123951"/>
            <a:ext cx="7040880" cy="4095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240" y="5514975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Total Amazing Grace</a:t>
            </a:r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80154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0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1" dirty="0" smtClean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black">
          <a:xfrm>
            <a:off x="352419" y="1572523"/>
            <a:ext cx="8439160" cy="210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the dirtiest restaurants in NYC by borough and cuisine.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Determine if there is a correlation between rat sightings and critical violations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19" y="2979164"/>
            <a:ext cx="3034908" cy="1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19" y="4854688"/>
            <a:ext cx="1857379" cy="123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750" y="2550830"/>
            <a:ext cx="2743200" cy="154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8550" y="4313282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23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89" name="think-cell Slide" r:id="rId5" imgW="420" imgH="420" progId="TCLayout.ActiveDocument.1">
                  <p:embed/>
                </p:oleObj>
              </mc:Choice>
              <mc:Fallback>
                <p:oleObj name="think-cell Slide" r:id="rId5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Study Methodology</a:t>
            </a:r>
            <a:b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504000" y="1257541"/>
            <a:ext cx="8439160" cy="48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Establish means to compare cleanliness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Normalize violations by taking average by zip code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Apples to apples comparison of cleanliness by zip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Provides context for the “proprietary” grade assigned to each restaurant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536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0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i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0" y="2203038"/>
            <a:ext cx="8135999" cy="589905"/>
          </a:xfrm>
        </p:spPr>
        <p:txBody>
          <a:bodyPr/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there a correlation between the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average number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critical violations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rat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sightings?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0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1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4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 NYC…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244509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000" y="4961800"/>
            <a:ext cx="81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Results approach normal 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large majority (~95%/1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StDev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of r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estaurants in NYC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have a higher count of rat sightings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8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353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0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Bronx – High Violations, High Rat Sightings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25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9514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2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Manhattan – High Violations, High Rat Sightings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5" y="173313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0270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3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Brooklyn – High Rat Sightings, Low Violations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6718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9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 smtClean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Queens – Unremarkable</a:t>
            </a: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28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2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F1&quot; g=&quot;BA&quot; b=&quot;C3&quot;/&gt;&lt;m_nBrightness endver=&quot;26206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7mzg2hEFtOqCT8p8o7Qb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4o.R5gMcYTL_eAHHCSRt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OTnFBKTZWZhg67EolcY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pril2015">
  <a:themeElements>
    <a:clrScheme name="StrategyandUAT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0070C0"/>
      </a:hlink>
      <a:folHlink>
        <a:srgbClr val="7FC9FF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rgbClr val="000000"/>
          </a:solidFill>
        </a:ln>
      </a:spPr>
      <a:bodyPr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err="1" smtClean="0"/>
        </a:defPPr>
      </a:lstStyle>
    </a:txDef>
  </a:objectDefaults>
  <a:extraClrSchemeLst/>
  <a:custClrLst>
    <a:custClr name="Maroon Tint 1 (70%)">
      <a:srgbClr val="A85B62"/>
    </a:custClr>
    <a:custClr name="Maroon Tint 1 (40%)">
      <a:srgbClr val="CDA1A5"/>
    </a:custClr>
    <a:custClr name="Maroon Tint 1 (20%)">
      <a:srgbClr val="E6D0D2"/>
    </a:custClr>
    <a:custClr name="Burgundy Tint 1 (70%)">
      <a:srgbClr val="BF6363"/>
    </a:custClr>
    <a:custClr name="Burgundy Tint 1 (40%)">
      <a:srgbClr val="DAA6A6"/>
    </a:custClr>
    <a:custClr name="Burgundy Tint 1 (20%)">
      <a:srgbClr val="EDD2D2"/>
    </a:custClr>
    <a:custClr name="Grey Tint 1 (70%)">
      <a:srgbClr val="B6AF99"/>
    </a:custClr>
    <a:custClr name="Grey Tint 1 (40%)">
      <a:srgbClr val="D5D1C5"/>
    </a:custClr>
    <a:custClr name="Grey Tint 1 (20%)">
      <a:srgbClr val="EAE8E2"/>
    </a:custClr>
    <a:custClr name="Solid Yellow">
      <a:srgbClr val="FFB600"/>
    </a:custClr>
    <a:custClr name="Blue Pantone 7461">
      <a:srgbClr val="5571B4"/>
    </a:custClr>
    <a:custClr name="Pantone 369">
      <a:srgbClr val="489A1F"/>
    </a:custClr>
  </a:custClrLst>
</a:theme>
</file>

<file path=ppt/theme/theme2.xml><?xml version="1.0" encoding="utf-8"?>
<a:theme xmlns:a="http://schemas.openxmlformats.org/drawingml/2006/main" name="Office Theme">
  <a:themeElements>
    <a:clrScheme name="Strategyand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82141E"/>
      </a:hlink>
      <a:folHlink>
        <a:srgbClr val="82141E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ategyand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82141E"/>
      </a:hlink>
      <a:folHlink>
        <a:srgbClr val="82141E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40779</TotalTime>
  <Words>301</Words>
  <Application>Microsoft Office PowerPoint</Application>
  <PresentationFormat>On-screen Show (4:3)</PresentationFormat>
  <Paragraphs>60</Paragraphs>
  <Slides>19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Wingdings</vt:lpstr>
      <vt:lpstr>April2015</vt:lpstr>
      <vt:lpstr>think-cell Slide</vt:lpstr>
      <vt:lpstr>PowerPoint Presentation</vt:lpstr>
      <vt:lpstr>Objectives</vt:lpstr>
      <vt:lpstr>Study Methodology </vt:lpstr>
      <vt:lpstr>Is there a correlation between the average number of critical violations and rat sightings?</vt:lpstr>
      <vt:lpstr>In NYC…</vt:lpstr>
      <vt:lpstr>Bronx – High Violations, High Rat Sightings</vt:lpstr>
      <vt:lpstr>Manhattan – High Violations, High Rat Sightings</vt:lpstr>
      <vt:lpstr>Brooklyn – High Rat Sightings, Low Violations</vt:lpstr>
      <vt:lpstr>Queens – Unremarkable</vt:lpstr>
      <vt:lpstr>Staten Island – Shot Gun Blast </vt:lpstr>
      <vt:lpstr>Dirtiest Restaurant Algorithm</vt:lpstr>
      <vt:lpstr>Dirtiest Restaurants in Manhattan</vt:lpstr>
      <vt:lpstr>Dirtiest Restaurants in Bronx</vt:lpstr>
      <vt:lpstr>Dirtiest Restaurants in Brooklyn</vt:lpstr>
      <vt:lpstr>Dirtiest Restaurants in Queens</vt:lpstr>
      <vt:lpstr>Dirtiest Restaurants in Staten Island</vt:lpstr>
      <vt:lpstr>Dirtiest Restaurants by Cuisine</vt:lpstr>
      <vt:lpstr>What the Analysis Found</vt:lpstr>
      <vt:lpstr>PowerPoint Presentation</vt:lpstr>
    </vt:vector>
  </TitlesOfParts>
  <Company>PricewaterhouseCoopers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line one  line two</dc:title>
  <dc:creator>David A Espinosa</dc:creator>
  <cp:lastModifiedBy>Joi Pratt</cp:lastModifiedBy>
  <cp:revision>2896</cp:revision>
  <cp:lastPrinted>2019-02-01T22:11:56Z</cp:lastPrinted>
  <dcterms:created xsi:type="dcterms:W3CDTF">2015-11-24T17:19:46Z</dcterms:created>
  <dcterms:modified xsi:type="dcterms:W3CDTF">2019-11-22T03:06:10Z</dcterms:modified>
  <cp:category>Template</cp:category>
</cp:coreProperties>
</file>